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emf" ContentType="image/x-emf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notesMasterIdLst>
    <p:notesMasterId r:id="rId26"/>
  </p:notesMasterIdLst>
  <p:handoutMasterIdLst>
    <p:handoutMasterId r:id="rId27"/>
  </p:handoutMasterIdLst>
  <p:sldIdLst>
    <p:sldId id="263" r:id="rId2"/>
    <p:sldId id="275" r:id="rId3"/>
    <p:sldId id="279" r:id="rId4"/>
    <p:sldId id="265" r:id="rId5"/>
    <p:sldId id="281" r:id="rId6"/>
    <p:sldId id="266" r:id="rId7"/>
    <p:sldId id="282" r:id="rId8"/>
    <p:sldId id="267" r:id="rId9"/>
    <p:sldId id="283" r:id="rId10"/>
    <p:sldId id="268" r:id="rId11"/>
    <p:sldId id="284" r:id="rId12"/>
    <p:sldId id="278" r:id="rId13"/>
    <p:sldId id="285" r:id="rId14"/>
    <p:sldId id="269" r:id="rId15"/>
    <p:sldId id="286" r:id="rId16"/>
    <p:sldId id="270" r:id="rId17"/>
    <p:sldId id="287" r:id="rId18"/>
    <p:sldId id="272" r:id="rId19"/>
    <p:sldId id="288" r:id="rId20"/>
    <p:sldId id="273" r:id="rId21"/>
    <p:sldId id="289" r:id="rId22"/>
    <p:sldId id="276" r:id="rId23"/>
    <p:sldId id="290" r:id="rId24"/>
    <p:sldId id="277" r:id="rId25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31E"/>
    <a:srgbClr val="FF9933"/>
    <a:srgbClr val="645E99"/>
    <a:srgbClr val="91929C"/>
    <a:srgbClr val="E1B4A6"/>
    <a:srgbClr val="F5AA74"/>
    <a:srgbClr val="EDC57F"/>
    <a:srgbClr val="A6AE5D"/>
    <a:srgbClr val="7CB4AF"/>
    <a:srgbClr val="7CB1D4"/>
  </p:clrMru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262" autoAdjust="0"/>
    <p:restoredTop sz="94660"/>
  </p:normalViewPr>
  <p:slideViewPr>
    <p:cSldViewPr snapToGrid="0">
      <p:cViewPr>
        <p:scale>
          <a:sx n="89" d="100"/>
          <a:sy n="89" d="100"/>
        </p:scale>
        <p:origin x="-786" y="-444"/>
      </p:cViewPr>
      <p:guideLst>
        <p:guide orient="horz" pos="2160"/>
        <p:guide orient="horz" pos="74"/>
        <p:guide orient="horz" pos="347"/>
        <p:guide orient="horz" pos="664"/>
        <p:guide orient="horz" pos="4161"/>
        <p:guide orient="horz" pos="2251"/>
        <p:guide orient="horz" pos="3748"/>
        <p:guide orient="horz" pos="165"/>
        <p:guide orient="horz" pos="845"/>
        <p:guide orient="horz" pos="822"/>
        <p:guide orient="horz" pos="2409"/>
        <p:guide orient="horz" pos="2433"/>
        <p:guide pos="351"/>
        <p:guide pos="5409"/>
        <p:guide pos="2925"/>
        <p:guide pos="2834"/>
        <p:guide pos="5601"/>
        <p:guide pos="4785"/>
        <p:guide pos="2614"/>
        <p:guide pos="2525"/>
        <p:guide pos="5473"/>
        <p:guide pos="158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-2070" y="-90"/>
      </p:cViewPr>
      <p:guideLst>
        <p:guide orient="horz" pos="3224"/>
        <p:guide pos="2236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E640F6A5-9080-4E70-B802-25C28AB79C70}" type="datetimeFigureOut">
              <a:rPr lang="en-GB" smtClean="0"/>
              <a:pPr/>
              <a:t>12/01/2016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3820602F-4F05-45D9-805B-E85885946F2A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e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02B4D840-579E-4A0A-8746-563BB81BFCF8}" type="datetimeFigureOut">
              <a:rPr lang="en-GB" smtClean="0"/>
              <a:pPr/>
              <a:t>12/01/2016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B849F58B-522D-43AE-9196-6FF1A84B551E}" type="slidenum">
              <a:rPr lang="en-GB" smtClean="0"/>
              <a:pPr/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.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G:\_DTP Bureau\LIVE JOBS\DTP56000 - 56999\DTP56185 - SG CIB PPT Template 2011\graphics\SG CIB Building Logo.em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0888" y="6071489"/>
            <a:ext cx="2880000" cy="573076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213" y="2179800"/>
            <a:ext cx="8029574" cy="1249200"/>
          </a:xfrm>
        </p:spPr>
        <p:txBody>
          <a:bodyPr>
            <a:noAutofit/>
          </a:bodyPr>
          <a:lstStyle>
            <a:lvl1pPr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GB" sz="3800" b="0" kern="1200" cap="all" baseline="0" noProof="0" dirty="0" smtClean="0">
                <a:solidFill>
                  <a:srgbClr val="E60028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7213" y="3573463"/>
            <a:ext cx="8029574" cy="324000"/>
          </a:xfrm>
        </p:spPr>
        <p:txBody>
          <a:bodyPr>
            <a:noAutofit/>
          </a:bodyPr>
          <a:lstStyle>
            <a:lvl1pPr marL="0" indent="0" algn="ctr" defTabSz="914400" rtl="0" eaLnBrk="1" latinLnBrk="0" hangingPunct="1">
              <a:spcBef>
                <a:spcPts val="900"/>
              </a:spcBef>
              <a:buClr>
                <a:schemeClr val="tx2"/>
              </a:buClr>
              <a:buSzPct val="90000"/>
              <a:buFont typeface="Wingdings" pitchFamily="2" charset="2"/>
              <a:buNone/>
              <a:defRPr lang="en-GB" sz="2000" b="0" kern="1200" cap="none" baseline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645024" y="258432"/>
            <a:ext cx="2951164" cy="144000"/>
          </a:xfrm>
          <a:prstGeom prst="rect">
            <a:avLst/>
          </a:prstGeom>
        </p:spPr>
        <p:txBody>
          <a:bodyPr anchor="ctr"/>
          <a:lstStyle>
            <a:lvl1pPr algn="l">
              <a:defRPr sz="1100"/>
            </a:lvl1pPr>
          </a:lstStyle>
          <a:p>
            <a:fld id="{3A7D07B9-9BF6-4590-8068-E934DFF88FCF}" type="datetime1">
              <a:rPr lang="en-GB" smtClean="0"/>
              <a:pPr/>
              <a:t>12/01/2016</a:t>
            </a:fld>
            <a:endParaRPr lang="en-GB" dirty="0"/>
          </a:p>
        </p:txBody>
      </p:sp>
      <p:sp>
        <p:nvSpPr>
          <p:cNvPr id="8" name="Line 12"/>
          <p:cNvSpPr>
            <a:spLocks noChangeShapeType="1"/>
          </p:cNvSpPr>
          <p:nvPr/>
        </p:nvSpPr>
        <p:spPr bwMode="gray">
          <a:xfrm flipV="1">
            <a:off x="4572000" y="209550"/>
            <a:ext cx="0" cy="266700"/>
          </a:xfrm>
          <a:prstGeom prst="line">
            <a:avLst/>
          </a:prstGeom>
          <a:noFill/>
          <a:ln w="12700">
            <a:solidFill>
              <a:srgbClr val="E60028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noProof="0" dirty="0"/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561975" y="476672"/>
            <a:ext cx="3938017" cy="432048"/>
          </a:xfrm>
          <a:ln>
            <a:noFill/>
            <a:prstDash val="dash"/>
          </a:ln>
        </p:spPr>
        <p:txBody>
          <a:bodyPr anchor="ctr">
            <a:noAutofit/>
          </a:bodyPr>
          <a:lstStyle>
            <a:lvl1pPr marL="0" indent="0" algn="r">
              <a:buNone/>
              <a:defRPr sz="900" b="0" i="0" baseline="0">
                <a:latin typeface="Arial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OPTIONAL: USE C1-C2-C3 for internal use and Confidential otherwise – Please delete box once decided</a:t>
            </a:r>
            <a:endParaRPr lang="en-GB" dirty="0"/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3527884" y="4408320"/>
            <a:ext cx="2088232" cy="1252928"/>
          </a:xfrm>
          <a:prstGeom prst="rect">
            <a:avLst/>
          </a:prstGeom>
          <a:ln>
            <a:noFill/>
            <a:prstDash val="dash"/>
          </a:ln>
        </p:spPr>
        <p:txBody>
          <a:bodyPr anchor="ctr">
            <a:noAutofit/>
          </a:bodyPr>
          <a:lstStyle>
            <a:lvl1pPr marL="0" indent="0" algn="ctr">
              <a:buNone/>
              <a:defRPr sz="900" b="0" i="0" baseline="0">
                <a:latin typeface="Arial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</a:rPr>
              <a:t>OPTIONAL : Client Logo Area </a:t>
            </a:r>
            <a:br>
              <a:rPr kumimoji="0" lang="en-US" sz="9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</a:rPr>
            </a:br>
            <a:r>
              <a:rPr kumimoji="0" lang="en-US" sz="9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</a:rPr>
              <a:t>Please resize the logo to fit this area. </a:t>
            </a:r>
            <a:br>
              <a:rPr kumimoji="0" lang="en-US" sz="9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</a:rPr>
            </a:br>
            <a:r>
              <a:rPr kumimoji="0" lang="en-US" sz="9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</a:rPr>
              <a:t>This box must be deleted once the presentation is complete.</a:t>
            </a:r>
            <a:endParaRPr kumimoji="0" lang="en-GB" sz="9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</a:endParaRP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557784" y="1341438"/>
            <a:ext cx="8028432" cy="190800"/>
          </a:xfrm>
          <a:prstGeom prst="rect">
            <a:avLst/>
          </a:prstGeom>
          <a:ln>
            <a:noFill/>
            <a:prstDash val="dash"/>
          </a:ln>
        </p:spPr>
        <p:txBody>
          <a:bodyPr anchor="t">
            <a:noAutofit/>
          </a:bodyPr>
          <a:lstStyle>
            <a:lvl1pPr marL="0" indent="0" algn="ctr">
              <a:buNone/>
              <a:defRPr sz="1200" b="1" i="0" cap="all" baseline="0">
                <a:latin typeface="Arial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noProof="0" dirty="0" smtClean="0"/>
              <a:t>THIS IS AN </a:t>
            </a:r>
            <a:r>
              <a:rPr lang="en-US" noProof="0" dirty="0" err="1" smtClean="0"/>
              <a:t>OnScreen</a:t>
            </a:r>
            <a:r>
              <a:rPr lang="en-US" noProof="0" dirty="0" smtClean="0"/>
              <a:t> Template</a:t>
            </a:r>
            <a:endParaRPr 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2 Columns +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3445200" cy="489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149725" y="1050924"/>
            <a:ext cx="3445200" cy="489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2 Columns + Sidebar &amp; Heading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341438"/>
            <a:ext cx="3445200" cy="460548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149725" y="1341438"/>
            <a:ext cx="3445200" cy="460548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4 Quar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3942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3213" y="1050924"/>
            <a:ext cx="3942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557213" y="3570924"/>
            <a:ext cx="3942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 hasCustomPrompt="1"/>
          </p:nvPr>
        </p:nvSpPr>
        <p:spPr>
          <a:xfrm>
            <a:off x="4643213" y="3570924"/>
            <a:ext cx="3942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4 Quarters &amp; Heading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341438"/>
            <a:ext cx="3942000" cy="208548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3213" y="1341438"/>
            <a:ext cx="3942000" cy="208548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557213" y="3861438"/>
            <a:ext cx="3942000" cy="208548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 hasCustomPrompt="1"/>
          </p:nvPr>
        </p:nvSpPr>
        <p:spPr>
          <a:xfrm>
            <a:off x="4643213" y="3861438"/>
            <a:ext cx="3942000" cy="208548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4 Quarters +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34452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149725" y="1050924"/>
            <a:ext cx="34452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 hasCustomPrompt="1"/>
          </p:nvPr>
        </p:nvSpPr>
        <p:spPr>
          <a:xfrm>
            <a:off x="557213" y="3570924"/>
            <a:ext cx="34452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149725" y="3570924"/>
            <a:ext cx="34452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4 Quarters + Sidebar &amp; Heading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341438"/>
            <a:ext cx="3445200" cy="208548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149725" y="1341438"/>
            <a:ext cx="3445200" cy="208548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 hasCustomPrompt="1"/>
          </p:nvPr>
        </p:nvSpPr>
        <p:spPr>
          <a:xfrm>
            <a:off x="557213" y="3861438"/>
            <a:ext cx="3445200" cy="208548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149725" y="3861438"/>
            <a:ext cx="3445200" cy="208548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2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8028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557213" y="3570924"/>
            <a:ext cx="8028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2 Rows +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7038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557213" y="3570924"/>
            <a:ext cx="7038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1 Column + 2 Quar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3941762" cy="489902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643438" y="1053000"/>
            <a:ext cx="3942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 hasCustomPrompt="1"/>
          </p:nvPr>
        </p:nvSpPr>
        <p:spPr>
          <a:xfrm>
            <a:off x="4643213" y="3570924"/>
            <a:ext cx="3942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2 Quarters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3941762" cy="237807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643438" y="1053000"/>
            <a:ext cx="3942000" cy="489695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 hasCustomPrompt="1"/>
          </p:nvPr>
        </p:nvSpPr>
        <p:spPr>
          <a:xfrm>
            <a:off x="556975" y="3570924"/>
            <a:ext cx="3942000" cy="2379026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. 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DISCLAIMER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8028000" cy="4896000"/>
          </a:xfrm>
        </p:spPr>
        <p:txBody>
          <a:bodyPr>
            <a:noAutofit/>
          </a:bodyPr>
          <a:lstStyle>
            <a:lvl1pPr marL="0" indent="0">
              <a:buNone/>
              <a:defRPr sz="1200" b="0" baseline="0"/>
            </a:lvl1pPr>
            <a:lvl2pPr>
              <a:buNone/>
              <a:defRPr sz="1100"/>
            </a:lvl2pPr>
            <a:lvl3pPr>
              <a:buNone/>
              <a:defRPr sz="1100"/>
            </a:lvl3pPr>
            <a:lvl4pPr>
              <a:buNone/>
              <a:defRPr sz="1100"/>
            </a:lvl4pPr>
            <a:lvl5pPr>
              <a:buNone/>
              <a:defRPr sz="1100"/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1 Row + 2 Quar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8028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557213" y="3570924"/>
            <a:ext cx="3942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 hasCustomPrompt="1"/>
          </p:nvPr>
        </p:nvSpPr>
        <p:spPr>
          <a:xfrm>
            <a:off x="4643213" y="3570924"/>
            <a:ext cx="3942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2 Quarters + 1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3942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3213" y="1050924"/>
            <a:ext cx="3942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557213" y="3570924"/>
            <a:ext cx="8028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1 Row + 2 Quarters +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7038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 hasCustomPrompt="1"/>
          </p:nvPr>
        </p:nvSpPr>
        <p:spPr>
          <a:xfrm>
            <a:off x="557213" y="3570924"/>
            <a:ext cx="34452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149725" y="3570924"/>
            <a:ext cx="34452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2 Quarters + 1 Row +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34452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149725" y="1050924"/>
            <a:ext cx="34452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 hasCustomPrompt="1"/>
          </p:nvPr>
        </p:nvSpPr>
        <p:spPr>
          <a:xfrm>
            <a:off x="557213" y="3570924"/>
            <a:ext cx="7038000" cy="2376000"/>
          </a:xfrm>
        </p:spPr>
        <p:txBody>
          <a:bodyPr/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. 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213" y="1054100"/>
            <a:ext cx="8028000" cy="576000"/>
          </a:xfrm>
        </p:spPr>
        <p:txBody>
          <a:bodyPr anchor="ctr">
            <a:noAutofit/>
          </a:bodyPr>
          <a:lstStyle>
            <a:lvl1pPr algn="ctr">
              <a:defRPr sz="21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911096"/>
            <a:ext cx="8028000" cy="4035600"/>
          </a:xfrm>
        </p:spPr>
        <p:txBody>
          <a:bodyPr rIns="0"/>
          <a:lstStyle>
            <a:lvl1pPr marL="0" indent="0">
              <a:buNone/>
              <a:tabLst>
                <a:tab pos="7988300" algn="r"/>
              </a:tabLst>
              <a:defRPr b="1" cap="all" baseline="0">
                <a:solidFill>
                  <a:srgbClr val="E60028"/>
                </a:solidFill>
              </a:defRPr>
            </a:lvl1pPr>
            <a:lvl2pPr marL="0" indent="0">
              <a:buNone/>
              <a:tabLst>
                <a:tab pos="7988300" algn="r"/>
              </a:tabLst>
              <a:defRPr cap="all" baseline="0"/>
            </a:lvl2pPr>
            <a:lvl3pPr marL="0" indent="0">
              <a:buNone/>
              <a:tabLst>
                <a:tab pos="7988300" algn="r"/>
              </a:tabLst>
              <a:defRPr sz="1600" cap="all" baseline="0"/>
            </a:lvl3pPr>
            <a:lvl4pPr marL="0" indent="0">
              <a:buNone/>
              <a:tabLst>
                <a:tab pos="7988300" algn="r"/>
              </a:tabLst>
              <a:defRPr sz="1600" cap="all" baseline="0"/>
            </a:lvl4pPr>
            <a:lvl5pPr marL="0" indent="0">
              <a:buNone/>
              <a:tabLst>
                <a:tab pos="7988300" algn="r"/>
              </a:tabLst>
              <a:defRPr sz="1600" cap="all" baseline="0"/>
            </a:lvl5pPr>
          </a:lstStyle>
          <a:p>
            <a:pPr lvl="0"/>
            <a:r>
              <a:rPr lang="en-US" dirty="0" smtClean="0"/>
              <a:t>CLICK TO EDIT MASTER TEXT STYLES	x</a:t>
            </a:r>
          </a:p>
          <a:p>
            <a:pPr lvl="1"/>
            <a:r>
              <a:rPr lang="en-US" dirty="0" smtClean="0"/>
              <a:t>SECOND LEVEL	x</a:t>
            </a:r>
          </a:p>
          <a:p>
            <a:pPr lvl="2"/>
            <a:r>
              <a:rPr lang="en-US" dirty="0" smtClean="0"/>
              <a:t>THIRD LEVEL	x</a:t>
            </a:r>
          </a:p>
          <a:p>
            <a:pPr lvl="3"/>
            <a:r>
              <a:rPr lang="en-US" dirty="0" smtClean="0"/>
              <a:t>FOURTH LEVEL	x</a:t>
            </a:r>
          </a:p>
          <a:p>
            <a:pPr lvl="4"/>
            <a:r>
              <a:rPr lang="en-US" dirty="0" smtClean="0"/>
              <a:t>FIFTH LEVEL	x</a:t>
            </a:r>
            <a:endParaRPr lang="en-GB" dirty="0"/>
          </a:p>
        </p:txBody>
      </p:sp>
      <p:sp>
        <p:nvSpPr>
          <p:cNvPr id="9" name="Line 11"/>
          <p:cNvSpPr>
            <a:spLocks noChangeShapeType="1"/>
          </p:cNvSpPr>
          <p:nvPr/>
        </p:nvSpPr>
        <p:spPr bwMode="gray">
          <a:xfrm flipV="1">
            <a:off x="4572000" y="260350"/>
            <a:ext cx="0" cy="504825"/>
          </a:xfrm>
          <a:prstGeom prst="line">
            <a:avLst/>
          </a:prstGeom>
          <a:noFill/>
          <a:ln w="12700">
            <a:solidFill>
              <a:srgbClr val="E60028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noProof="0" dirty="0"/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8688388" y="6524654"/>
            <a:ext cx="0" cy="82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ate Placeholder 3"/>
          <p:cNvSpPr txBox="1">
            <a:spLocks/>
          </p:cNvSpPr>
          <p:nvPr userDrawn="1"/>
        </p:nvSpPr>
        <p:spPr>
          <a:xfrm>
            <a:off x="6772388" y="6507984"/>
            <a:ext cx="1814400" cy="21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D5226-9C5E-427F-A2CE-DC76F1572E78}" type="datetime1">
              <a:rPr kumimoji="0" lang="en-GB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12/01/2016</a:t>
            </a:fld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Line 10"/>
          <p:cNvSpPr>
            <a:spLocks noChangeShapeType="1"/>
          </p:cNvSpPr>
          <p:nvPr userDrawn="1"/>
        </p:nvSpPr>
        <p:spPr bwMode="gray">
          <a:xfrm flipH="1">
            <a:off x="244475" y="6256340"/>
            <a:ext cx="8658225" cy="0"/>
          </a:xfrm>
          <a:prstGeom prst="line">
            <a:avLst/>
          </a:prstGeom>
          <a:noFill/>
          <a:ln w="6350">
            <a:solidFill>
              <a:srgbClr val="E60028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fr-FR" dirty="0">
              <a:latin typeface="Arial" charset="0"/>
              <a:cs typeface="Arial" charset="0"/>
            </a:endParaRPr>
          </a:p>
        </p:txBody>
      </p:sp>
      <p:pic>
        <p:nvPicPr>
          <p:cNvPr id="10" name="Picture 4" descr="G:\_DTP Bureau\LIVE JOBS\DTP56000 - 56999\DTP56185 - SG CIB PPT Template 2011\graphics\SOCCIB104_CMYK Black Text.em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8443" y="6372225"/>
            <a:ext cx="1980000" cy="260159"/>
          </a:xfrm>
          <a:prstGeom prst="rect">
            <a:avLst/>
          </a:prstGeom>
          <a:noFill/>
        </p:spPr>
      </p:pic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8639588" y="6507984"/>
            <a:ext cx="252000" cy="21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fld id="{C6CC3D56-96BB-45E4-94D9-DF781FE65A81}" type="slidenum">
              <a:rPr kumimoji="0" lang="en-GB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. Table of Contents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213" y="1054100"/>
            <a:ext cx="8028000" cy="576000"/>
          </a:xfrm>
        </p:spPr>
        <p:txBody>
          <a:bodyPr anchor="ctr">
            <a:noAutofit/>
          </a:bodyPr>
          <a:lstStyle>
            <a:lvl1pPr algn="ctr">
              <a:defRPr sz="21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9" name="Line 11"/>
          <p:cNvSpPr>
            <a:spLocks noChangeShapeType="1"/>
          </p:cNvSpPr>
          <p:nvPr/>
        </p:nvSpPr>
        <p:spPr bwMode="gray">
          <a:xfrm flipV="1">
            <a:off x="4572000" y="260350"/>
            <a:ext cx="0" cy="504825"/>
          </a:xfrm>
          <a:prstGeom prst="line">
            <a:avLst/>
          </a:prstGeom>
          <a:noFill/>
          <a:ln w="12700">
            <a:solidFill>
              <a:srgbClr val="E60028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noProof="0" dirty="0"/>
          </a:p>
        </p:txBody>
      </p:sp>
      <p:sp>
        <p:nvSpPr>
          <p:cNvPr id="30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911096"/>
            <a:ext cx="8028000" cy="4035600"/>
          </a:xfrm>
        </p:spPr>
        <p:txBody>
          <a:bodyPr rIns="0" numCol="2" spcCol="216000"/>
          <a:lstStyle>
            <a:lvl1pPr marL="0" indent="0">
              <a:buNone/>
              <a:tabLst>
                <a:tab pos="3924000" algn="r"/>
                <a:tab pos="7920000" algn="r"/>
              </a:tabLst>
              <a:defRPr sz="1600" b="1" cap="all" baseline="0">
                <a:solidFill>
                  <a:srgbClr val="E60028"/>
                </a:solidFill>
              </a:defRPr>
            </a:lvl1pPr>
            <a:lvl2pPr marL="0" indent="0">
              <a:buNone/>
              <a:tabLst>
                <a:tab pos="3924000" algn="r"/>
                <a:tab pos="7920000" algn="r"/>
              </a:tabLst>
              <a:defRPr cap="all" baseline="0"/>
            </a:lvl2pPr>
            <a:lvl3pPr marL="0" indent="0">
              <a:buNone/>
              <a:tabLst>
                <a:tab pos="3924000" algn="r"/>
                <a:tab pos="7920000" algn="r"/>
              </a:tabLst>
              <a:defRPr sz="1600" cap="all" baseline="0"/>
            </a:lvl3pPr>
            <a:lvl4pPr marL="0" indent="0">
              <a:buNone/>
              <a:tabLst>
                <a:tab pos="3924000" algn="r"/>
                <a:tab pos="7920000" algn="r"/>
              </a:tabLst>
              <a:defRPr sz="1600" cap="all" baseline="0"/>
            </a:lvl4pPr>
            <a:lvl5pPr marL="0" indent="0">
              <a:buNone/>
              <a:tabLst>
                <a:tab pos="3924000" algn="r"/>
                <a:tab pos="7920000" algn="r"/>
              </a:tabLst>
              <a:defRPr sz="1600" cap="all" baseline="0"/>
            </a:lvl5pPr>
          </a:lstStyle>
          <a:p>
            <a:pPr lvl="0"/>
            <a:r>
              <a:rPr lang="en-US" dirty="0" smtClean="0"/>
              <a:t>CLICK TO EDIT MASTER TEXT STYLES	x</a:t>
            </a:r>
          </a:p>
          <a:p>
            <a:pPr lvl="1"/>
            <a:r>
              <a:rPr lang="en-US" dirty="0" smtClean="0"/>
              <a:t>SECOND LEVEL	x</a:t>
            </a:r>
          </a:p>
          <a:p>
            <a:pPr lvl="2"/>
            <a:r>
              <a:rPr lang="en-US" dirty="0" smtClean="0"/>
              <a:t>THIRD LEVEL	x</a:t>
            </a:r>
          </a:p>
          <a:p>
            <a:pPr lvl="3"/>
            <a:r>
              <a:rPr lang="en-US" dirty="0" smtClean="0"/>
              <a:t>FOURTH LEVEL	x</a:t>
            </a:r>
          </a:p>
          <a:p>
            <a:pPr lvl="4"/>
            <a:r>
              <a:rPr lang="en-US" dirty="0" smtClean="0"/>
              <a:t>FIFTH LEVEL	x</a:t>
            </a:r>
            <a:endParaRPr lang="en-GB" dirty="0" smtClean="0"/>
          </a:p>
          <a:p>
            <a:pPr lvl="0"/>
            <a:endParaRPr lang="en-US" dirty="0" smtClean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8688388" y="6524654"/>
            <a:ext cx="0" cy="82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lide Number Placeholder 5"/>
          <p:cNvSpPr txBox="1">
            <a:spLocks/>
          </p:cNvSpPr>
          <p:nvPr userDrawn="1"/>
        </p:nvSpPr>
        <p:spPr>
          <a:xfrm>
            <a:off x="8658638" y="6507984"/>
            <a:ext cx="252000" cy="21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fld id="{C6CC3D56-96BB-45E4-94D9-DF781FE65A81}" type="slidenum">
              <a:rPr kumimoji="0" lang="en-GB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4" name="Date Placeholder 3"/>
          <p:cNvSpPr txBox="1">
            <a:spLocks/>
          </p:cNvSpPr>
          <p:nvPr userDrawn="1"/>
        </p:nvSpPr>
        <p:spPr>
          <a:xfrm>
            <a:off x="6772388" y="6507984"/>
            <a:ext cx="1814400" cy="21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D5226-9C5E-427F-A2CE-DC76F1572E78}" type="datetime1">
              <a:rPr kumimoji="0" lang="en-GB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12/01/2016</a:t>
            </a:fld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Line 10"/>
          <p:cNvSpPr>
            <a:spLocks noChangeShapeType="1"/>
          </p:cNvSpPr>
          <p:nvPr userDrawn="1"/>
        </p:nvSpPr>
        <p:spPr bwMode="gray">
          <a:xfrm flipH="1">
            <a:off x="244475" y="6256340"/>
            <a:ext cx="8658225" cy="0"/>
          </a:xfrm>
          <a:prstGeom prst="line">
            <a:avLst/>
          </a:prstGeom>
          <a:noFill/>
          <a:ln w="6350">
            <a:solidFill>
              <a:srgbClr val="E60028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fr-FR" dirty="0">
              <a:latin typeface="Arial" charset="0"/>
              <a:cs typeface="Arial" charset="0"/>
            </a:endParaRPr>
          </a:p>
        </p:txBody>
      </p:sp>
      <p:pic>
        <p:nvPicPr>
          <p:cNvPr id="10" name="Picture 4" descr="G:\_DTP Bureau\LIVE JOBS\DTP56000 - 56999\DTP56185 - SG CIB PPT Template 2011\graphics\SOCCIB104_CMYK Black Text.em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8443" y="6372225"/>
            <a:ext cx="1980000" cy="26015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.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57212" y="2179800"/>
            <a:ext cx="8029575" cy="1249200"/>
          </a:xfrm>
        </p:spPr>
        <p:txBody>
          <a:bodyPr>
            <a:noAutofit/>
          </a:bodyPr>
          <a:lstStyle>
            <a:lvl1pPr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  <a:defRPr lang="en-GB" sz="3200" b="0" kern="1200" cap="all" baseline="0" noProof="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dirty="0" smtClean="0"/>
              <a:t>Click to edit divider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7213" y="3573463"/>
            <a:ext cx="8029574" cy="324000"/>
          </a:xfrm>
        </p:spPr>
        <p:txBody>
          <a:bodyPr>
            <a:noAutofit/>
          </a:bodyPr>
          <a:lstStyle>
            <a:lvl1pPr marL="0" indent="0" algn="ctr" defTabSz="914400" rtl="0" eaLnBrk="1" latinLnBrk="0" hangingPunct="1">
              <a:spcBef>
                <a:spcPts val="900"/>
              </a:spcBef>
              <a:buClr>
                <a:schemeClr val="tx2"/>
              </a:buClr>
              <a:buSzPct val="90000"/>
              <a:buFont typeface="Wingdings" pitchFamily="2" charset="2"/>
              <a:buNone/>
              <a:defRPr lang="en-GB" sz="2000" b="0" kern="1200" cap="none" baseline="0" dirty="0" smtClean="0">
                <a:solidFill>
                  <a:schemeClr val="tx2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subtitle style</a:t>
            </a:r>
            <a:endParaRPr lang="en-GB" dirty="0"/>
          </a:p>
        </p:txBody>
      </p:sp>
      <p:sp>
        <p:nvSpPr>
          <p:cNvPr id="9" name="Line 11"/>
          <p:cNvSpPr>
            <a:spLocks noChangeShapeType="1"/>
          </p:cNvSpPr>
          <p:nvPr/>
        </p:nvSpPr>
        <p:spPr bwMode="gray">
          <a:xfrm flipV="1">
            <a:off x="4572000" y="260350"/>
            <a:ext cx="0" cy="504825"/>
          </a:xfrm>
          <a:prstGeom prst="line">
            <a:avLst/>
          </a:prstGeom>
          <a:noFill/>
          <a:ln w="12700">
            <a:solidFill>
              <a:srgbClr val="E60028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noProof="0" dirty="0"/>
          </a:p>
        </p:txBody>
      </p:sp>
      <p:sp>
        <p:nvSpPr>
          <p:cNvPr id="7" name="Line 10"/>
          <p:cNvSpPr>
            <a:spLocks noChangeShapeType="1"/>
          </p:cNvSpPr>
          <p:nvPr userDrawn="1"/>
        </p:nvSpPr>
        <p:spPr bwMode="gray">
          <a:xfrm flipH="1">
            <a:off x="244475" y="6256340"/>
            <a:ext cx="8658225" cy="0"/>
          </a:xfrm>
          <a:prstGeom prst="line">
            <a:avLst/>
          </a:prstGeom>
          <a:noFill/>
          <a:ln w="6350">
            <a:solidFill>
              <a:srgbClr val="E60028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fr-FR" dirty="0">
              <a:latin typeface="Arial" charset="0"/>
              <a:cs typeface="Arial" charset="0"/>
            </a:endParaRPr>
          </a:p>
        </p:txBody>
      </p:sp>
      <p:pic>
        <p:nvPicPr>
          <p:cNvPr id="8" name="Picture 4" descr="G:\_DTP Bureau\LIVE JOBS\DTP56000 - 56999\DTP56185 - SG CIB PPT Template 2011\graphics\SOCCIB104_CMYK Black Text.emf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8443" y="6372225"/>
            <a:ext cx="1980000" cy="26015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Basic +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7038000" cy="489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050924"/>
            <a:ext cx="3942000" cy="489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3213" y="1050924"/>
            <a:ext cx="3942000" cy="4896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: 2 Columns &amp; Heading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57213" y="1341438"/>
            <a:ext cx="3942000" cy="460548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3213" y="1341438"/>
            <a:ext cx="3942000" cy="460548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 descr="G:\_DTP Bureau\LIVE JOBS\DTP56000 - 56999\DTP56185 - SG CIB PPT Template 2011\graphics\SOCCIB104_CMYK Black Text.emf"/>
          <p:cNvPicPr>
            <a:picLocks noChangeAspect="1" noChangeArrowheads="1"/>
          </p:cNvPicPr>
          <p:nvPr/>
        </p:nvPicPr>
        <p:blipFill>
          <a:blip r:embed="rId27" cstate="print"/>
          <a:srcRect/>
          <a:stretch>
            <a:fillRect/>
          </a:stretch>
        </p:blipFill>
        <p:spPr bwMode="auto">
          <a:xfrm>
            <a:off x="248443" y="6372225"/>
            <a:ext cx="1980000" cy="260159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7213" y="260349"/>
            <a:ext cx="7038000" cy="2880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 err="1" smtClean="0"/>
              <a:t>OnScreen</a:t>
            </a:r>
            <a:r>
              <a:rPr lang="en-US" dirty="0" smtClean="0"/>
              <a:t> Template - CLICK TO ADD TITLE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213" y="1050924"/>
            <a:ext cx="8028000" cy="489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add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Line 10"/>
          <p:cNvSpPr>
            <a:spLocks noChangeShapeType="1"/>
          </p:cNvSpPr>
          <p:nvPr/>
        </p:nvSpPr>
        <p:spPr bwMode="gray">
          <a:xfrm flipH="1">
            <a:off x="244475" y="765175"/>
            <a:ext cx="8658225" cy="0"/>
          </a:xfrm>
          <a:prstGeom prst="line">
            <a:avLst/>
          </a:prstGeom>
          <a:noFill/>
          <a:ln w="6350">
            <a:solidFill>
              <a:srgbClr val="E60028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fr-FR" dirty="0">
              <a:latin typeface="Arial" charset="0"/>
              <a:cs typeface="Arial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8688388" y="6524654"/>
            <a:ext cx="0" cy="828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5"/>
          <p:cNvSpPr txBox="1">
            <a:spLocks/>
          </p:cNvSpPr>
          <p:nvPr/>
        </p:nvSpPr>
        <p:spPr>
          <a:xfrm>
            <a:off x="8639588" y="6507984"/>
            <a:ext cx="252000" cy="21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800" b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</a:t>
            </a:r>
            <a:fld id="{C6CC3D56-96BB-45E4-94D9-DF781FE65A81}" type="slidenum">
              <a:rPr kumimoji="0" lang="en-GB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0" name="Date Placeholder 3"/>
          <p:cNvSpPr txBox="1">
            <a:spLocks/>
          </p:cNvSpPr>
          <p:nvPr/>
        </p:nvSpPr>
        <p:spPr>
          <a:xfrm>
            <a:off x="6772388" y="6507984"/>
            <a:ext cx="1814400" cy="216000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8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D5226-9C5E-427F-A2CE-DC76F1572E78}" type="datetime1">
              <a:rPr kumimoji="0" lang="en-GB" sz="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12/01/2016</a:t>
            </a:fld>
            <a:endParaRPr kumimoji="0" lang="en-GB" sz="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Line 10"/>
          <p:cNvSpPr>
            <a:spLocks noChangeShapeType="1"/>
          </p:cNvSpPr>
          <p:nvPr/>
        </p:nvSpPr>
        <p:spPr bwMode="gray">
          <a:xfrm flipH="1">
            <a:off x="250824" y="6256340"/>
            <a:ext cx="8640762" cy="0"/>
          </a:xfrm>
          <a:prstGeom prst="line">
            <a:avLst/>
          </a:prstGeom>
          <a:noFill/>
          <a:ln w="6350">
            <a:solidFill>
              <a:srgbClr val="E60028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fr-FR" dirty="0">
              <a:latin typeface="Arial" charset="0"/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48" r:id="rId9"/>
    <p:sldLayoutId id="2147483837" r:id="rId10"/>
    <p:sldLayoutId id="2147483851" r:id="rId11"/>
    <p:sldLayoutId id="2147483838" r:id="rId12"/>
    <p:sldLayoutId id="2147483849" r:id="rId13"/>
    <p:sldLayoutId id="2147483839" r:id="rId14"/>
    <p:sldLayoutId id="2147483850" r:id="rId15"/>
    <p:sldLayoutId id="2147483840" r:id="rId16"/>
    <p:sldLayoutId id="2147483841" r:id="rId17"/>
    <p:sldLayoutId id="2147483852" r:id="rId18"/>
    <p:sldLayoutId id="2147483853" r:id="rId19"/>
    <p:sldLayoutId id="2147483842" r:id="rId20"/>
    <p:sldLayoutId id="2147483843" r:id="rId21"/>
    <p:sldLayoutId id="2147483844" r:id="rId22"/>
    <p:sldLayoutId id="2147483845" r:id="rId23"/>
    <p:sldLayoutId id="2147483846" r:id="rId24"/>
    <p:sldLayoutId id="2147483847" r:id="rId25"/>
  </p:sldLayoutIdLst>
  <p:hf hdr="0" ftr="0"/>
  <p:txStyles>
    <p:titleStyle>
      <a:lvl1pPr algn="l" defTabSz="914400" rtl="0" eaLnBrk="1" fontAlgn="base" latinLnBrk="0" hangingPunct="1">
        <a:lnSpc>
          <a:spcPct val="90000"/>
        </a:lnSpc>
        <a:spcBef>
          <a:spcPct val="0"/>
        </a:spcBef>
        <a:spcAft>
          <a:spcPct val="0"/>
        </a:spcAft>
        <a:buNone/>
        <a:defRPr lang="en-GB" sz="1800" b="1" kern="1200" cap="all" baseline="0" noProof="0" dirty="0" smtClean="0">
          <a:solidFill>
            <a:srgbClr val="E60028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182563" indent="-182563" algn="l" defTabSz="914400" rtl="0" eaLnBrk="1" latinLnBrk="0" hangingPunct="1">
        <a:spcBef>
          <a:spcPts val="600"/>
        </a:spcBef>
        <a:buClr>
          <a:schemeClr val="tx2"/>
        </a:buClr>
        <a:buSzPct val="90000"/>
        <a:buFont typeface="Wingdings" pitchFamily="2" charset="2"/>
        <a:buChar char="n"/>
        <a:defRPr sz="1600" b="1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357188" indent="-174625" algn="l" defTabSz="914400" rtl="0" eaLnBrk="1" latinLnBrk="0" hangingPunct="1">
        <a:spcBef>
          <a:spcPts val="600"/>
        </a:spcBef>
        <a:buClr>
          <a:schemeClr val="tx2"/>
        </a:buClr>
        <a:buFont typeface="Arial" pitchFamily="34" charset="0"/>
        <a:buChar char="●"/>
        <a:defRPr sz="1600" b="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539750" indent="-182563" algn="l" defTabSz="914400" rtl="0" eaLnBrk="1" latinLnBrk="0" hangingPunct="1">
        <a:spcBef>
          <a:spcPts val="600"/>
        </a:spcBef>
        <a:buClr>
          <a:schemeClr val="tx2"/>
        </a:buClr>
        <a:buFont typeface="Webdings" pitchFamily="18" charset="2"/>
        <a:buChar char="4"/>
        <a:defRPr sz="1600" b="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712788" indent="-173038" algn="l" defTabSz="914400" rtl="0" eaLnBrk="1" latinLnBrk="0" hangingPunct="1">
        <a:spcBef>
          <a:spcPts val="600"/>
        </a:spcBef>
        <a:buClr>
          <a:schemeClr val="tx2"/>
        </a:buClr>
        <a:buFont typeface="Arial" pitchFamily="34" charset="0"/>
        <a:buChar char="–"/>
        <a:defRPr sz="1600" b="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895350" indent="-182563" algn="l" defTabSz="914400" rtl="0" eaLnBrk="1" latinLnBrk="0" hangingPunct="1">
        <a:spcBef>
          <a:spcPts val="600"/>
        </a:spcBef>
        <a:buClr>
          <a:schemeClr val="tx2"/>
        </a:buClr>
        <a:buFont typeface="Wingdings" pitchFamily="2" charset="2"/>
        <a:buChar char="w"/>
        <a:defRPr sz="1600" b="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audio" Target="file:///\\PARVCIB09.fr.world.socgen\users31$\cshoeibi090715\FIN'IT\Main%20theme.mp3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1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8.png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tx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 smtClean="0"/>
            </a:p>
          </p:txBody>
        </p:sp>
        <p:pic>
          <p:nvPicPr>
            <p:cNvPr id="4" name="Picture 3" descr="star wars2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19619" y="1905190"/>
              <a:ext cx="5904762" cy="3047619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7" name="TextBox 6"/>
          <p:cNvSpPr txBox="1"/>
          <p:nvPr/>
        </p:nvSpPr>
        <p:spPr>
          <a:xfrm>
            <a:off x="3905794" y="4807131"/>
            <a:ext cx="3187337" cy="875212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r>
              <a:rPr lang="fr-FR" sz="1100" dirty="0" smtClean="0"/>
              <a:t>QUIZZ</a:t>
            </a:r>
            <a:endParaRPr lang="en-US" sz="1100" dirty="0" smtClean="0"/>
          </a:p>
        </p:txBody>
      </p:sp>
      <p:sp>
        <p:nvSpPr>
          <p:cNvPr id="8" name="TextBox 7"/>
          <p:cNvSpPr txBox="1"/>
          <p:nvPr/>
        </p:nvSpPr>
        <p:spPr>
          <a:xfrm rot="20967483">
            <a:off x="5368834" y="4650378"/>
            <a:ext cx="2651760" cy="953588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r>
              <a:rPr lang="fr-FR" sz="4800" b="1" dirty="0" smtClean="0">
                <a:solidFill>
                  <a:srgbClr val="FFC31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itchFamily="34" charset="0"/>
              </a:rPr>
              <a:t>Le QUIZZ</a:t>
            </a:r>
            <a:endParaRPr lang="en-US" sz="4800" b="1" dirty="0" smtClean="0">
              <a:solidFill>
                <a:srgbClr val="FFC31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itchFamily="34" charset="0"/>
            </a:endParaRPr>
          </a:p>
        </p:txBody>
      </p:sp>
      <p:pic>
        <p:nvPicPr>
          <p:cNvPr id="11" name="Main theme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209550" y="228600"/>
            <a:ext cx="304800" cy="304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52400" y="123825"/>
            <a:ext cx="438150" cy="457200"/>
          </a:xfrm>
          <a:prstGeom prst="rect">
            <a:avLst/>
          </a:prstGeom>
          <a:solidFill>
            <a:schemeClr val="tx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16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star wars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" y="3527903"/>
            <a:ext cx="5305425" cy="33205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Rectangle 9"/>
          <p:cNvSpPr/>
          <p:nvPr/>
        </p:nvSpPr>
        <p:spPr>
          <a:xfrm>
            <a:off x="400049" y="247189"/>
            <a:ext cx="8601076" cy="3185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Q5 </a:t>
            </a:r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Qu’est-ce ONYX ?</a:t>
            </a:r>
          </a:p>
          <a:p>
            <a:pPr marL="800100"/>
            <a:endParaRPr lang="fr-FR" sz="20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800100"/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groupe de rap hardcore américain</a:t>
            </a:r>
          </a:p>
          <a:p>
            <a:pPr marL="800100"/>
            <a:r>
              <a:rPr lang="fr-FR" sz="1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</a:p>
          <a:p>
            <a:pPr marL="800100"/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acronyme masqué : X &gt;-- ON  ( Y couché)</a:t>
            </a:r>
          </a:p>
          <a:p>
            <a:pPr marL="800100"/>
            <a:r>
              <a:rPr lang="fr-FR" sz="1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</a:p>
          <a:p>
            <a:pPr marL="800100"/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minéral</a:t>
            </a:r>
          </a:p>
          <a:p>
            <a:pPr marL="800100"/>
            <a:r>
              <a:rPr lang="fr-FR" sz="1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</a:p>
          <a:p>
            <a:pPr marL="800100"/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Une société de ramassage de déchets et filiale de Veolia Environnement</a:t>
            </a:r>
          </a:p>
          <a:p>
            <a:pPr marL="800100"/>
            <a:r>
              <a:rPr lang="fr-FR" sz="1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</a:p>
          <a:p>
            <a:pPr marL="800100"/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Une espèce de Pokémon</a:t>
            </a:r>
            <a:endParaRPr lang="fr-FR" sz="2000" dirty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11" name="Picture 10" descr="Stormtrooper-1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58490" y="923924"/>
            <a:ext cx="255121" cy="255121"/>
          </a:xfrm>
          <a:prstGeom prst="rect">
            <a:avLst/>
          </a:prstGeom>
        </p:spPr>
      </p:pic>
      <p:pic>
        <p:nvPicPr>
          <p:cNvPr id="12" name="Picture 11" descr="1452184434_Obi_Wans__light-sabe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39841" y="1333500"/>
            <a:ext cx="297632" cy="297632"/>
          </a:xfrm>
          <a:prstGeom prst="rect">
            <a:avLst/>
          </a:prstGeom>
        </p:spPr>
      </p:pic>
      <p:pic>
        <p:nvPicPr>
          <p:cNvPr id="13" name="Picture 12" descr="Star-Wars-Yoda-25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33450" y="1816428"/>
            <a:ext cx="312202" cy="312202"/>
          </a:xfrm>
          <a:prstGeom prst="rect">
            <a:avLst/>
          </a:prstGeom>
        </p:spPr>
      </p:pic>
      <p:pic>
        <p:nvPicPr>
          <p:cNvPr id="14" name="Picture 13" descr="R2-D2-256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90599" y="2270404"/>
            <a:ext cx="339445" cy="339445"/>
          </a:xfrm>
          <a:prstGeom prst="rect">
            <a:avLst/>
          </a:prstGeom>
        </p:spPr>
      </p:pic>
      <p:pic>
        <p:nvPicPr>
          <p:cNvPr id="15" name="Picture 14" descr="1452184423_Qui-Gon_Jinns_light-saber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952499" y="3038474"/>
            <a:ext cx="285749" cy="2857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star wars3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" y="3527903"/>
            <a:ext cx="5305425" cy="33205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Rectangle 9"/>
          <p:cNvSpPr/>
          <p:nvPr/>
        </p:nvSpPr>
        <p:spPr>
          <a:xfrm>
            <a:off x="400049" y="247189"/>
            <a:ext cx="8601076" cy="3185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Q5 </a:t>
            </a:r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Qu’est-ce ONYX ?</a:t>
            </a:r>
          </a:p>
          <a:p>
            <a:pPr marL="800100"/>
            <a:endParaRPr lang="fr-FR" sz="20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800100"/>
            <a:r>
              <a:rPr lang="fr-F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 groupe de rap hardcore américain</a:t>
            </a:r>
          </a:p>
          <a:p>
            <a:pPr marL="800100"/>
            <a:r>
              <a:rPr lang="fr-FR" sz="1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</a:p>
          <a:p>
            <a:pPr marL="800100"/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acronyme masqué : X &gt;-- ON  ( Y couché)</a:t>
            </a:r>
          </a:p>
          <a:p>
            <a:pPr marL="800100"/>
            <a:r>
              <a:rPr lang="fr-FR" sz="1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</a:p>
          <a:p>
            <a:pPr marL="800100"/>
            <a:r>
              <a:rPr lang="fr-F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 minéral</a:t>
            </a:r>
          </a:p>
          <a:p>
            <a:pPr marL="800100"/>
            <a:r>
              <a:rPr lang="fr-FR" sz="1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</a:p>
          <a:p>
            <a:pPr marL="800100"/>
            <a:r>
              <a:rPr lang="fr-F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Une société de ramassage de déchets et filiale de Veolia Environnement</a:t>
            </a:r>
          </a:p>
          <a:p>
            <a:pPr marL="800100"/>
            <a:r>
              <a:rPr lang="fr-FR" sz="1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</a:p>
          <a:p>
            <a:pPr marL="800100"/>
            <a:r>
              <a:rPr lang="fr-F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Une espèce de Pokémon</a:t>
            </a:r>
            <a:endParaRPr lang="fr-FR" sz="20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12" name="Picture 11" descr="1452184434_Obi_Wans__light-saber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39841" y="1333500"/>
            <a:ext cx="297632" cy="2976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2259620" y="4552858"/>
            <a:ext cx="452218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Q6 </a:t>
            </a:r>
            <a:r>
              <a:rPr lang="en-US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</a:t>
            </a:r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Quel est l’ancêtre d’ETS </a:t>
            </a:r>
            <a:r>
              <a:rPr lang="en-US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?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1028700"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EBTS</a:t>
            </a:r>
          </a:p>
          <a:p>
            <a:pPr marL="1028700"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Contrib</a:t>
            </a:r>
          </a:p>
          <a:p>
            <a:pPr marL="1028700"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MTS</a:t>
            </a:r>
          </a:p>
        </p:txBody>
      </p:sp>
      <p:pic>
        <p:nvPicPr>
          <p:cNvPr id="16" name="Picture 15" descr="Stormtrooper-12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25415" y="5333999"/>
            <a:ext cx="255121" cy="255121"/>
          </a:xfrm>
          <a:prstGeom prst="rect">
            <a:avLst/>
          </a:prstGeom>
        </p:spPr>
      </p:pic>
      <p:pic>
        <p:nvPicPr>
          <p:cNvPr id="17" name="Picture 16" descr="1452184434_Obi_Wans__light-saber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006766" y="5743575"/>
            <a:ext cx="297632" cy="297632"/>
          </a:xfrm>
          <a:prstGeom prst="rect">
            <a:avLst/>
          </a:prstGeom>
        </p:spPr>
      </p:pic>
      <p:pic>
        <p:nvPicPr>
          <p:cNvPr id="18" name="Picture 17" descr="Star-Wars-Yoda-256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00375" y="6226503"/>
            <a:ext cx="312202" cy="312202"/>
          </a:xfrm>
          <a:prstGeom prst="rect">
            <a:avLst/>
          </a:prstGeom>
        </p:spPr>
      </p:pic>
      <p:pic>
        <p:nvPicPr>
          <p:cNvPr id="19" name="Picture 18" descr="la-princesa-leia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62100" y="142875"/>
            <a:ext cx="5740400" cy="4305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2259620" y="4552858"/>
            <a:ext cx="452218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Q6 </a:t>
            </a:r>
            <a:r>
              <a:rPr lang="en-US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</a:t>
            </a:r>
            <a:r>
              <a:rPr lang="fr-FR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Quel est l’ancêtre d’ETS </a:t>
            </a:r>
            <a:r>
              <a:rPr lang="en-US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?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0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1028700"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EBTS</a:t>
            </a:r>
          </a:p>
          <a:p>
            <a:pPr marL="1028700"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Contrib</a:t>
            </a:r>
          </a:p>
          <a:p>
            <a:pPr marL="1028700"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MTS</a:t>
            </a:r>
          </a:p>
        </p:txBody>
      </p:sp>
      <p:pic>
        <p:nvPicPr>
          <p:cNvPr id="19" name="Picture 18" descr="la-princesa-leia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62100" y="142875"/>
            <a:ext cx="5740400" cy="4305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 descr="Star-Wars-Yoda-25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000375" y="6226503"/>
            <a:ext cx="312202" cy="31220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star war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00600" y="1"/>
            <a:ext cx="4343400" cy="32605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/>
          <p:cNvSpPr/>
          <p:nvPr/>
        </p:nvSpPr>
        <p:spPr>
          <a:xfrm>
            <a:off x="756829" y="849087"/>
            <a:ext cx="8682446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Q7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DPS signifie :</a:t>
            </a: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C’est le Code IATA de l'aéroport de Bali-Denpasar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C’est le stock ticker de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eere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ower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ystems,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 fabriquant de tracteurs US John Deere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ynamic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ortfolio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wap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type de corporate actions</a:t>
            </a:r>
          </a:p>
        </p:txBody>
      </p:sp>
      <p:pic>
        <p:nvPicPr>
          <p:cNvPr id="6" name="Picture 5" descr="Stormtrooper-1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3191" y="3619500"/>
            <a:ext cx="302746" cy="302746"/>
          </a:xfrm>
          <a:prstGeom prst="rect">
            <a:avLst/>
          </a:prstGeom>
        </p:spPr>
      </p:pic>
      <p:pic>
        <p:nvPicPr>
          <p:cNvPr id="7" name="Picture 6" descr="1452184434_Obi_Wans__light-sabe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44541" y="4238625"/>
            <a:ext cx="345257" cy="345257"/>
          </a:xfrm>
          <a:prstGeom prst="rect">
            <a:avLst/>
          </a:prstGeom>
        </p:spPr>
      </p:pic>
      <p:pic>
        <p:nvPicPr>
          <p:cNvPr id="8" name="Picture 7" descr="Star-Wars-Yoda-25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52412" y="5269215"/>
            <a:ext cx="345566" cy="345566"/>
          </a:xfrm>
          <a:prstGeom prst="rect">
            <a:avLst/>
          </a:prstGeom>
        </p:spPr>
      </p:pic>
      <p:pic>
        <p:nvPicPr>
          <p:cNvPr id="9" name="Picture 8" descr="R2-D2-256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76250" y="5908955"/>
            <a:ext cx="406120" cy="406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star war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800600" y="1"/>
            <a:ext cx="4343400" cy="32605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/>
          <p:cNvSpPr/>
          <p:nvPr/>
        </p:nvSpPr>
        <p:spPr>
          <a:xfrm>
            <a:off x="756829" y="849087"/>
            <a:ext cx="8682446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Q7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DPS signifie :</a:t>
            </a: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C’est le Code IATA de l'aéroport de Bali-Denpasar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C’est le stock ticker de </a:t>
            </a:r>
            <a:r>
              <a:rPr lang="fr-FR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D</a:t>
            </a: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eere </a:t>
            </a:r>
            <a:r>
              <a:rPr lang="fr-FR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</a:t>
            </a: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ower </a:t>
            </a:r>
            <a:r>
              <a:rPr lang="fr-FR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S</a:t>
            </a: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ystems,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le fabriquant de tracteurs US John Deere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ynamic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ortfolio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wap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 type de corporate actions</a:t>
            </a:r>
          </a:p>
        </p:txBody>
      </p:sp>
      <p:pic>
        <p:nvPicPr>
          <p:cNvPr id="8" name="Picture 7" descr="Star-Wars-Yoda-25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2412" y="5269215"/>
            <a:ext cx="345566" cy="3455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478ec71be107bb9ebf066f908c6a752d_large.jpg"/>
          <p:cNvPicPr>
            <a:picLocks noChangeAspect="1"/>
          </p:cNvPicPr>
          <p:nvPr/>
        </p:nvPicPr>
        <p:blipFill>
          <a:blip r:embed="rId2" cstate="print"/>
          <a:srcRect l="35474"/>
          <a:stretch>
            <a:fillRect/>
          </a:stretch>
        </p:blipFill>
        <p:spPr>
          <a:xfrm>
            <a:off x="5104630" y="152400"/>
            <a:ext cx="3867919" cy="33718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/>
          <p:cNvSpPr/>
          <p:nvPr/>
        </p:nvSpPr>
        <p:spPr>
          <a:xfrm>
            <a:off x="704849" y="2274064"/>
            <a:ext cx="52482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1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1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 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Des premiers mois en prod</a:t>
            </a:r>
          </a:p>
        </p:txBody>
      </p:sp>
      <p:sp>
        <p:nvSpPr>
          <p:cNvPr id="7" name="Rectangle 6"/>
          <p:cNvSpPr/>
          <p:nvPr/>
        </p:nvSpPr>
        <p:spPr>
          <a:xfrm>
            <a:off x="704849" y="4818787"/>
            <a:ext cx="8239125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Du caractère extrêmement modulaire, orienté services,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voire disruptif de l’application (demander à Vincent Thomas ou Julien Messelier)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Aucune idée, c’était juste pour écrire un truc</a:t>
            </a:r>
          </a:p>
        </p:txBody>
      </p:sp>
      <p:sp>
        <p:nvSpPr>
          <p:cNvPr id="8" name="Rectangle 7"/>
          <p:cNvSpPr/>
          <p:nvPr/>
        </p:nvSpPr>
        <p:spPr>
          <a:xfrm>
            <a:off x="704850" y="3786485"/>
            <a:ext cx="828675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De l’outil utilisé par les architectes de l’époque pour penser toutes les architectures des softs de la SG</a:t>
            </a: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03358" y="1225034"/>
            <a:ext cx="352372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Q8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D’où vient le nom </a:t>
            </a:r>
          </a:p>
          <a:p>
            <a:pPr marL="742950"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de Domino ?</a:t>
            </a: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10" name="Picture 9" descr="Stormtrooper-1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96516" y="3124200"/>
            <a:ext cx="302746" cy="302746"/>
          </a:xfrm>
          <a:prstGeom prst="rect">
            <a:avLst/>
          </a:prstGeom>
        </p:spPr>
      </p:pic>
      <p:pic>
        <p:nvPicPr>
          <p:cNvPr id="11" name="Picture 10" descr="1452184434_Obi_Wans__light-sabe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77866" y="3800475"/>
            <a:ext cx="345257" cy="345257"/>
          </a:xfrm>
          <a:prstGeom prst="rect">
            <a:avLst/>
          </a:prstGeom>
        </p:spPr>
      </p:pic>
      <p:pic>
        <p:nvPicPr>
          <p:cNvPr id="12" name="Picture 11" descr="Star-Wars-Yoda-25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85737" y="4888215"/>
            <a:ext cx="345566" cy="345566"/>
          </a:xfrm>
          <a:prstGeom prst="rect">
            <a:avLst/>
          </a:prstGeom>
        </p:spPr>
      </p:pic>
      <p:pic>
        <p:nvPicPr>
          <p:cNvPr id="13" name="Picture 12" descr="R2-D2-256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09575" y="6194828"/>
            <a:ext cx="406120" cy="406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478ec71be107bb9ebf066f908c6a752d_large.jpg"/>
          <p:cNvPicPr>
            <a:picLocks noChangeAspect="1"/>
          </p:cNvPicPr>
          <p:nvPr/>
        </p:nvPicPr>
        <p:blipFill>
          <a:blip r:embed="rId2" cstate="print"/>
          <a:srcRect l="35474"/>
          <a:stretch>
            <a:fillRect/>
          </a:stretch>
        </p:blipFill>
        <p:spPr>
          <a:xfrm>
            <a:off x="5104630" y="152400"/>
            <a:ext cx="3867919" cy="33718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/>
          <p:cNvSpPr/>
          <p:nvPr/>
        </p:nvSpPr>
        <p:spPr>
          <a:xfrm>
            <a:off x="704849" y="2274064"/>
            <a:ext cx="52482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1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1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 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Des premiers mois en prod</a:t>
            </a:r>
          </a:p>
        </p:txBody>
      </p:sp>
      <p:sp>
        <p:nvSpPr>
          <p:cNvPr id="7" name="Rectangle 6"/>
          <p:cNvSpPr/>
          <p:nvPr/>
        </p:nvSpPr>
        <p:spPr>
          <a:xfrm>
            <a:off x="704849" y="4818787"/>
            <a:ext cx="8239125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Du caractère extrêmement modulaire, orienté services,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voire disruptif de l’application (demander à Vincent Thomas ou Julien Messelier)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Aucune idée, c’était juste pour écrire un truc</a:t>
            </a:r>
          </a:p>
        </p:txBody>
      </p:sp>
      <p:sp>
        <p:nvSpPr>
          <p:cNvPr id="8" name="Rectangle 7"/>
          <p:cNvSpPr/>
          <p:nvPr/>
        </p:nvSpPr>
        <p:spPr>
          <a:xfrm>
            <a:off x="704850" y="3786485"/>
            <a:ext cx="828675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De l’outil utilisé par les architectes de l’époque pour penser toutes les architectures des softs de la SG</a:t>
            </a:r>
            <a:endParaRPr lang="en-US" sz="22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03358" y="1225034"/>
            <a:ext cx="352372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Q8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D’où vient le nom </a:t>
            </a:r>
          </a:p>
          <a:p>
            <a:pPr marL="742950"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de Domino ?</a:t>
            </a:r>
            <a:endParaRPr lang="en-US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13" name="Picture 12" descr="R2-D2-25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9575" y="6194828"/>
            <a:ext cx="406120" cy="406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4" name="Picture 3" descr="60139ca42be11c19a4a584f360364a69_larg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90924" y="3736709"/>
            <a:ext cx="5498161" cy="30927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5"/>
          <p:cNvSpPr/>
          <p:nvPr/>
        </p:nvSpPr>
        <p:spPr>
          <a:xfrm>
            <a:off x="619125" y="1253550"/>
            <a:ext cx="838200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dessert servi tous les lundis à la cantine des tours</a:t>
            </a:r>
          </a:p>
          <a:p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style : le Dolce coding</a:t>
            </a:r>
          </a:p>
          <a:p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 doux nom d’un programme GBIS / 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Newedge</a:t>
            </a:r>
          </a:p>
          <a:p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L’acronyme de mots à la mode : Digital One 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Liveflow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Cloud Excellence </a:t>
            </a:r>
            <a:endParaRPr lang="fr-FR" sz="2200" dirty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0336" y="443984"/>
            <a:ext cx="419993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Q9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Qu’est-ce que DOLCE ?</a:t>
            </a:r>
          </a:p>
        </p:txBody>
      </p:sp>
      <p:pic>
        <p:nvPicPr>
          <p:cNvPr id="9" name="Picture 8" descr="Stormtrooper-1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0316" y="1323975"/>
            <a:ext cx="302746" cy="302746"/>
          </a:xfrm>
          <a:prstGeom prst="rect">
            <a:avLst/>
          </a:prstGeom>
        </p:spPr>
      </p:pic>
      <p:pic>
        <p:nvPicPr>
          <p:cNvPr id="10" name="Picture 9" descr="1452184434_Obi_Wans__light-sabe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1666" y="1943100"/>
            <a:ext cx="345257" cy="345257"/>
          </a:xfrm>
          <a:prstGeom prst="rect">
            <a:avLst/>
          </a:prstGeom>
        </p:spPr>
      </p:pic>
      <p:pic>
        <p:nvPicPr>
          <p:cNvPr id="11" name="Picture 10" descr="Star-Wars-Yoda-25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09537" y="2640315"/>
            <a:ext cx="345566" cy="345566"/>
          </a:xfrm>
          <a:prstGeom prst="rect">
            <a:avLst/>
          </a:prstGeom>
        </p:spPr>
      </p:pic>
      <p:pic>
        <p:nvPicPr>
          <p:cNvPr id="12" name="Picture 11" descr="R2-D2-256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33375" y="3270530"/>
            <a:ext cx="406120" cy="406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4" name="Picture 3" descr="60139ca42be11c19a4a584f360364a69_larg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90924" y="3736709"/>
            <a:ext cx="5498161" cy="30927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5"/>
          <p:cNvSpPr/>
          <p:nvPr/>
        </p:nvSpPr>
        <p:spPr>
          <a:xfrm>
            <a:off x="619125" y="1253550"/>
            <a:ext cx="838200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 dessert servi tous les lundis à la cantine des tours</a:t>
            </a:r>
          </a:p>
          <a:p>
            <a:endParaRPr lang="fr-FR" sz="22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 style : le Dolce coding</a:t>
            </a:r>
          </a:p>
          <a:p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 doux nom d’un programme GBIS / 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Newedge</a:t>
            </a:r>
          </a:p>
          <a:p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L’acronyme de mots à la mode : Digital One </a:t>
            </a:r>
            <a:r>
              <a:rPr lang="en-US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Liveflow</a:t>
            </a: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Cloud Excellence </a:t>
            </a:r>
            <a:endParaRPr lang="fr-FR" sz="22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0336" y="443984"/>
            <a:ext cx="419993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Q9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Qu’est-ce que DOLCE ?</a:t>
            </a:r>
          </a:p>
        </p:txBody>
      </p:sp>
      <p:pic>
        <p:nvPicPr>
          <p:cNvPr id="11" name="Picture 10" descr="Star-Wars-Yoda-25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09537" y="2640315"/>
            <a:ext cx="345566" cy="3455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022600" y="2927350"/>
            <a:ext cx="914400" cy="914400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endParaRPr lang="en-GB" sz="1100" dirty="0" smtClean="0"/>
          </a:p>
        </p:txBody>
      </p:sp>
      <p:grpSp>
        <p:nvGrpSpPr>
          <p:cNvPr id="2" name="Group 11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tx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 smtClean="0"/>
            </a:p>
          </p:txBody>
        </p:sp>
        <p:pic>
          <p:nvPicPr>
            <p:cNvPr id="8" name="Picture 7" descr="5a63d2b819f60a933f29d49c735403f7_large.jpg"/>
            <p:cNvPicPr>
              <a:picLocks noChangeAspect="1"/>
            </p:cNvPicPr>
            <p:nvPr/>
          </p:nvPicPr>
          <p:blipFill>
            <a:blip r:embed="rId2" cstate="print"/>
            <a:srcRect t="12547" b="4571"/>
            <a:stretch>
              <a:fillRect/>
            </a:stretch>
          </p:blipFill>
          <p:spPr>
            <a:xfrm>
              <a:off x="1280165" y="139335"/>
              <a:ext cx="6570617" cy="408435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6" name="Rectangle 5"/>
          <p:cNvSpPr/>
          <p:nvPr/>
        </p:nvSpPr>
        <p:spPr>
          <a:xfrm>
            <a:off x="2512457" y="4039323"/>
            <a:ext cx="507271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Q1 - Que signifie 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RAD ?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ich &amp;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wsome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evelopers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Ced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ic &amp; T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rik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ictators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apid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pplication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evelopment</a:t>
            </a:r>
          </a:p>
        </p:txBody>
      </p:sp>
      <p:pic>
        <p:nvPicPr>
          <p:cNvPr id="22" name="Picture 21" descr="Stormtrooper-1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41177" y="4983787"/>
            <a:ext cx="281484" cy="281484"/>
          </a:xfrm>
          <a:prstGeom prst="rect">
            <a:avLst/>
          </a:prstGeom>
        </p:spPr>
      </p:pic>
      <p:pic>
        <p:nvPicPr>
          <p:cNvPr id="25" name="Picture 24" descr="1452184434_Obi_Wans__light-sabe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217270" y="5492927"/>
            <a:ext cx="329205" cy="329205"/>
          </a:xfrm>
          <a:prstGeom prst="rect">
            <a:avLst/>
          </a:prstGeom>
        </p:spPr>
      </p:pic>
      <p:pic>
        <p:nvPicPr>
          <p:cNvPr id="27" name="Picture 26" descr="Star-Wars-Yoda-25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193366" y="6040740"/>
            <a:ext cx="345566" cy="3455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star wars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08195" y="123825"/>
            <a:ext cx="5467442" cy="31560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/>
          <p:cNvSpPr/>
          <p:nvPr/>
        </p:nvSpPr>
        <p:spPr>
          <a:xfrm>
            <a:off x="847726" y="3358575"/>
            <a:ext cx="848677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Une équipe dédiée à l’organisation de soirées CTT/EQD</a:t>
            </a:r>
          </a:p>
          <a:p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help desk disponible 24h/24h pour toutes vos problématiques organisationnelles </a:t>
            </a:r>
          </a:p>
          <a:p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Une équipe qui a vocation à prendre en charge </a:t>
            </a:r>
          </a:p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des études et projets transverses sur la chaine EQD</a:t>
            </a:r>
          </a:p>
          <a:p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Une équipe 100% BIO</a:t>
            </a:r>
            <a:endParaRPr lang="fr-FR" sz="2200" dirty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84973" y="1186934"/>
            <a:ext cx="31646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Q10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Qu’est-ce</a:t>
            </a:r>
          </a:p>
          <a:p>
            <a:pPr marL="914400"/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l’ORGA team ?</a:t>
            </a:r>
          </a:p>
        </p:txBody>
      </p:sp>
      <p:pic>
        <p:nvPicPr>
          <p:cNvPr id="7" name="Picture 6" descr="Stormtrooper-1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10816" y="3429000"/>
            <a:ext cx="302746" cy="302746"/>
          </a:xfrm>
          <a:prstGeom prst="rect">
            <a:avLst/>
          </a:prstGeom>
        </p:spPr>
      </p:pic>
      <p:pic>
        <p:nvPicPr>
          <p:cNvPr id="8" name="Picture 7" descr="1452184434_Obi_Wans__light-sabe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92166" y="4029075"/>
            <a:ext cx="345257" cy="345257"/>
          </a:xfrm>
          <a:prstGeom prst="rect">
            <a:avLst/>
          </a:prstGeom>
        </p:spPr>
      </p:pic>
      <p:pic>
        <p:nvPicPr>
          <p:cNvPr id="9" name="Picture 8" descr="Star-Wars-Yoda-25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500037" y="5078715"/>
            <a:ext cx="345566" cy="345566"/>
          </a:xfrm>
          <a:prstGeom prst="rect">
            <a:avLst/>
          </a:prstGeom>
        </p:spPr>
      </p:pic>
      <p:pic>
        <p:nvPicPr>
          <p:cNvPr id="10" name="Picture 9" descr="R2-D2-256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23875" y="6070880"/>
            <a:ext cx="406120" cy="4061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star wars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508195" y="123825"/>
            <a:ext cx="5467442" cy="31560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/>
          <p:cNvSpPr/>
          <p:nvPr/>
        </p:nvSpPr>
        <p:spPr>
          <a:xfrm>
            <a:off x="847726" y="3358575"/>
            <a:ext cx="848677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Une équipe dédiée à l’organisation de soirées CTT/EQD</a:t>
            </a:r>
          </a:p>
          <a:p>
            <a:endParaRPr lang="fr-FR" sz="22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 help desk disponible 24h/24h pour toutes vos problématiques organisationnelles </a:t>
            </a:r>
          </a:p>
          <a:p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Une équipe qui a vocation à prendre en charge </a:t>
            </a:r>
          </a:p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des études et projets transverses sur la chaine EQD</a:t>
            </a:r>
          </a:p>
          <a:p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Une équipe 100% BIO</a:t>
            </a:r>
            <a:endParaRPr lang="fr-FR" sz="22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84973" y="1186934"/>
            <a:ext cx="31646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Q10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Qu’est-ce</a:t>
            </a:r>
          </a:p>
          <a:p>
            <a:pPr marL="914400"/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l’ORGA team ?</a:t>
            </a:r>
          </a:p>
        </p:txBody>
      </p:sp>
      <p:pic>
        <p:nvPicPr>
          <p:cNvPr id="9" name="Picture 8" descr="Star-Wars-Yoda-25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00037" y="5078715"/>
            <a:ext cx="345566" cy="3455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022600" y="2927350"/>
            <a:ext cx="914400" cy="914400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endParaRPr lang="en-GB" sz="1100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12" name="Picture 11" descr="Dark Vador.jpg"/>
          <p:cNvPicPr>
            <a:picLocks noChangeAspect="1"/>
          </p:cNvPicPr>
          <p:nvPr/>
        </p:nvPicPr>
        <p:blipFill>
          <a:blip r:embed="rId2" cstate="print"/>
          <a:srcRect l="6145" t="4972" r="-4479"/>
          <a:stretch>
            <a:fillRect/>
          </a:stretch>
        </p:blipFill>
        <p:spPr>
          <a:xfrm>
            <a:off x="3880993" y="114300"/>
            <a:ext cx="5424932" cy="32766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72140" y="939284"/>
            <a:ext cx="431791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Q11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Que veut dire ECARE ?</a:t>
            </a:r>
          </a:p>
        </p:txBody>
      </p:sp>
      <p:sp>
        <p:nvSpPr>
          <p:cNvPr id="6" name="Rectangle 5"/>
          <p:cNvSpPr/>
          <p:nvPr/>
        </p:nvSpPr>
        <p:spPr>
          <a:xfrm>
            <a:off x="590551" y="2439123"/>
            <a:ext cx="8524874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velyne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hagneau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ARE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quity CARE programme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quity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hain </a:t>
            </a:r>
            <a:r>
              <a:rPr lang="en-US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bsolute </a:t>
            </a:r>
            <a:r>
              <a:rPr lang="en-US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evamping </a:t>
            </a:r>
            <a:r>
              <a:rPr lang="en-US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lectronically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I CARE mais faute dans la traduction en anglais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confiée à $£$X%$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quity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hain: </a:t>
            </a:r>
            <a:r>
              <a:rPr lang="en-US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lignment, </a:t>
            </a:r>
            <a:r>
              <a:rPr lang="en-US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eactivity and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fficiency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program</a:t>
            </a:r>
          </a:p>
        </p:txBody>
      </p:sp>
      <p:pic>
        <p:nvPicPr>
          <p:cNvPr id="14" name="Picture 13" descr="Stormtrooper-1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01266" y="2505075"/>
            <a:ext cx="302746" cy="302746"/>
          </a:xfrm>
          <a:prstGeom prst="rect">
            <a:avLst/>
          </a:prstGeom>
        </p:spPr>
      </p:pic>
      <p:pic>
        <p:nvPicPr>
          <p:cNvPr id="15" name="Picture 14" descr="1452184434_Obi_Wans__light-sabe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82616" y="3171825"/>
            <a:ext cx="345257" cy="345257"/>
          </a:xfrm>
          <a:prstGeom prst="rect">
            <a:avLst/>
          </a:prstGeom>
        </p:spPr>
      </p:pic>
      <p:pic>
        <p:nvPicPr>
          <p:cNvPr id="16" name="Picture 15" descr="Star-Wars-Yoda-25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90487" y="3849990"/>
            <a:ext cx="345566" cy="345566"/>
          </a:xfrm>
          <a:prstGeom prst="rect">
            <a:avLst/>
          </a:prstGeom>
        </p:spPr>
      </p:pic>
      <p:pic>
        <p:nvPicPr>
          <p:cNvPr id="17" name="Picture 16" descr="R2-D2-256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14325" y="4480205"/>
            <a:ext cx="406120" cy="406120"/>
          </a:xfrm>
          <a:prstGeom prst="rect">
            <a:avLst/>
          </a:prstGeom>
        </p:spPr>
      </p:pic>
      <p:pic>
        <p:nvPicPr>
          <p:cNvPr id="18" name="Picture 17" descr="1452184423_Qui-Gon_Jinns_light-saber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247650" y="5448300"/>
            <a:ext cx="361948" cy="3619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022600" y="2927350"/>
            <a:ext cx="914400" cy="914400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endParaRPr lang="en-GB" sz="1100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12" name="Picture 11" descr="Dark Vador.jpg"/>
          <p:cNvPicPr>
            <a:picLocks noChangeAspect="1"/>
          </p:cNvPicPr>
          <p:nvPr/>
        </p:nvPicPr>
        <p:blipFill>
          <a:blip r:embed="rId2" cstate="print"/>
          <a:srcRect l="6145" t="4972" r="-4479"/>
          <a:stretch>
            <a:fillRect/>
          </a:stretch>
        </p:blipFill>
        <p:spPr>
          <a:xfrm>
            <a:off x="3880993" y="114300"/>
            <a:ext cx="5424932" cy="32766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72140" y="939284"/>
            <a:ext cx="431791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Q11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Que veut dire ECARE ?</a:t>
            </a:r>
          </a:p>
        </p:txBody>
      </p:sp>
      <p:sp>
        <p:nvSpPr>
          <p:cNvPr id="6" name="Rectangle 5"/>
          <p:cNvSpPr/>
          <p:nvPr/>
        </p:nvSpPr>
        <p:spPr>
          <a:xfrm>
            <a:off x="590551" y="2439123"/>
            <a:ext cx="8524874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velyne </a:t>
            </a:r>
            <a:r>
              <a:rPr lang="fr-FR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</a:t>
            </a: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hagneau </a:t>
            </a:r>
            <a:r>
              <a:rPr lang="fr-FR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ARE</a:t>
            </a: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quity CARE programme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quity </a:t>
            </a:r>
            <a:r>
              <a:rPr lang="fr-FR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</a:t>
            </a: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hain </a:t>
            </a:r>
            <a:r>
              <a:rPr lang="en-US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bsolute </a:t>
            </a:r>
            <a:r>
              <a:rPr lang="en-US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R</a:t>
            </a:r>
            <a:r>
              <a:rPr lang="en-US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evamping </a:t>
            </a:r>
            <a:r>
              <a:rPr lang="en-US" sz="22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en-US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lectronically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I CARE mais faute dans la traduction en anglais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fr-F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confiée à $£$X%$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fr-FR" sz="22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quity </a:t>
            </a:r>
            <a:r>
              <a:rPr lang="fr-FR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hain: </a:t>
            </a:r>
            <a:r>
              <a:rPr lang="en-US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lignment, </a:t>
            </a:r>
            <a:r>
              <a:rPr lang="en-US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eactivity and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2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en-US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fficiency </a:t>
            </a:r>
            <a:r>
              <a:rPr lang="fr-FR" sz="22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program</a:t>
            </a:r>
          </a:p>
        </p:txBody>
      </p:sp>
      <p:pic>
        <p:nvPicPr>
          <p:cNvPr id="18" name="Picture 17" descr="1452184423_Qui-Gon_Jinns_light-saber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47650" y="5448300"/>
            <a:ext cx="361948" cy="3619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022600" y="2927350"/>
            <a:ext cx="914400" cy="914400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endParaRPr lang="en-GB" sz="1100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12" name="Picture 11" descr="Star-Wars-Wallpaper-2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133475"/>
            <a:ext cx="9144000" cy="571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022600" y="2927350"/>
            <a:ext cx="914400" cy="914400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endParaRPr lang="en-GB" sz="1100" dirty="0" smtClean="0"/>
          </a:p>
        </p:txBody>
      </p:sp>
      <p:grpSp>
        <p:nvGrpSpPr>
          <p:cNvPr id="2" name="Group 11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44000" cy="6858000"/>
            </a:xfrm>
            <a:prstGeom prst="rect">
              <a:avLst/>
            </a:prstGeom>
            <a:solidFill>
              <a:schemeClr val="tx1"/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 smtClean="0"/>
            </a:p>
          </p:txBody>
        </p:sp>
        <p:pic>
          <p:nvPicPr>
            <p:cNvPr id="8" name="Picture 7" descr="5a63d2b819f60a933f29d49c735403f7_large.jpg"/>
            <p:cNvPicPr>
              <a:picLocks noChangeAspect="1"/>
            </p:cNvPicPr>
            <p:nvPr/>
          </p:nvPicPr>
          <p:blipFill>
            <a:blip r:embed="rId2" cstate="print"/>
            <a:srcRect t="12547" b="4571"/>
            <a:stretch>
              <a:fillRect/>
            </a:stretch>
          </p:blipFill>
          <p:spPr>
            <a:xfrm>
              <a:off x="1280165" y="139335"/>
              <a:ext cx="6570617" cy="408435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6" name="Rectangle 5"/>
          <p:cNvSpPr/>
          <p:nvPr/>
        </p:nvSpPr>
        <p:spPr>
          <a:xfrm>
            <a:off x="2512457" y="4039323"/>
            <a:ext cx="507271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Q1 - Que signifie 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RAD ?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R</a:t>
            </a:r>
            <a:r>
              <a:rPr lang="en-US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ich &amp; </a:t>
            </a:r>
            <a:r>
              <a:rPr lang="en-US" sz="2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wsome </a:t>
            </a:r>
            <a:r>
              <a:rPr lang="en-US" sz="2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D</a:t>
            </a:r>
            <a:r>
              <a:rPr lang="en-US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evelopers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Ced</a:t>
            </a:r>
            <a:r>
              <a:rPr lang="en-US" sz="2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R</a:t>
            </a:r>
            <a:r>
              <a:rPr lang="en-US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ic &amp; T</a:t>
            </a:r>
            <a:r>
              <a:rPr lang="en-US" sz="2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rik </a:t>
            </a:r>
            <a:r>
              <a:rPr lang="en-US" sz="2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D</a:t>
            </a:r>
            <a:r>
              <a:rPr lang="en-US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ictators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apid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pplication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evelopment</a:t>
            </a:r>
          </a:p>
        </p:txBody>
      </p:sp>
      <p:pic>
        <p:nvPicPr>
          <p:cNvPr id="12" name="Picture 11" descr="Star-Wars-Yoda-25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93366" y="6040740"/>
            <a:ext cx="345566" cy="3455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6" name="Picture 5" descr="f77d8a78cdf7e4c26f035e2aeb9c5148_large.jpg"/>
          <p:cNvPicPr>
            <a:picLocks noChangeAspect="1"/>
          </p:cNvPicPr>
          <p:nvPr/>
        </p:nvPicPr>
        <p:blipFill>
          <a:blip r:embed="rId2" cstate="print"/>
          <a:srcRect b="2343"/>
          <a:stretch>
            <a:fillRect/>
          </a:stretch>
        </p:blipFill>
        <p:spPr>
          <a:xfrm>
            <a:off x="0" y="850188"/>
            <a:ext cx="9144000" cy="55811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/>
          <p:cNvSpPr/>
          <p:nvPr/>
        </p:nvSpPr>
        <p:spPr>
          <a:xfrm>
            <a:off x="287065" y="437265"/>
            <a:ext cx="85735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Q2 </a:t>
            </a: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Quelle divinité indienne n’est pas une application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du périmètre ?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0675" y="1540386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Shiva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Krishna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Vishnou</a:t>
            </a:r>
          </a:p>
        </p:txBody>
      </p:sp>
      <p:pic>
        <p:nvPicPr>
          <p:cNvPr id="11" name="Picture 10" descr="Stormtrooper-1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26702" y="1735762"/>
            <a:ext cx="281484" cy="281484"/>
          </a:xfrm>
          <a:prstGeom prst="rect">
            <a:avLst/>
          </a:prstGeom>
        </p:spPr>
      </p:pic>
      <p:pic>
        <p:nvPicPr>
          <p:cNvPr id="12" name="Picture 11" descr="1452184434_Obi_Wans__light-sabe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02795" y="2244902"/>
            <a:ext cx="329205" cy="329205"/>
          </a:xfrm>
          <a:prstGeom prst="rect">
            <a:avLst/>
          </a:prstGeom>
        </p:spPr>
      </p:pic>
      <p:pic>
        <p:nvPicPr>
          <p:cNvPr id="13" name="Picture 12" descr="Star-Wars-Yoda-25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78891" y="2792715"/>
            <a:ext cx="345566" cy="3455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6" name="Picture 5" descr="f77d8a78cdf7e4c26f035e2aeb9c5148_large.jpg"/>
          <p:cNvPicPr>
            <a:picLocks noChangeAspect="1"/>
          </p:cNvPicPr>
          <p:nvPr/>
        </p:nvPicPr>
        <p:blipFill>
          <a:blip r:embed="rId2" cstate="print"/>
          <a:srcRect b="2343"/>
          <a:stretch>
            <a:fillRect/>
          </a:stretch>
        </p:blipFill>
        <p:spPr>
          <a:xfrm>
            <a:off x="0" y="850188"/>
            <a:ext cx="9144000" cy="55811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tangle 3"/>
          <p:cNvSpPr/>
          <p:nvPr/>
        </p:nvSpPr>
        <p:spPr>
          <a:xfrm>
            <a:off x="287065" y="437265"/>
            <a:ext cx="857359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Q2 </a:t>
            </a: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Quelle divinité indienne n’est pas une application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du périmètre ?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0675" y="1540386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Vishnou</a:t>
            </a:r>
          </a:p>
        </p:txBody>
      </p:sp>
      <p:pic>
        <p:nvPicPr>
          <p:cNvPr id="13" name="Picture 12" descr="Star-Wars-Yoda-25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78891" y="2792715"/>
            <a:ext cx="345566" cy="3455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ca5defe24beb43cf5393ef5cd7c52a20_larg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543501"/>
            <a:ext cx="5303520" cy="397764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667012" y="823726"/>
            <a:ext cx="6210288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X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tra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uper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F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inancement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De la science fiction pour adultes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nouveau standard sur lequel travaille le W3C pour remplacer la XSD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X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-asset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ecured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F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inancing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775436" y="468749"/>
            <a:ext cx="3029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Q3 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XSF </a:t>
            </a: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signifie :</a:t>
            </a:r>
          </a:p>
        </p:txBody>
      </p:sp>
      <p:pic>
        <p:nvPicPr>
          <p:cNvPr id="7" name="Picture 6" descr="Stormtrooper-1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98978" y="1459537"/>
            <a:ext cx="281484" cy="281484"/>
          </a:xfrm>
          <a:prstGeom prst="rect">
            <a:avLst/>
          </a:prstGeom>
        </p:spPr>
      </p:pic>
      <p:pic>
        <p:nvPicPr>
          <p:cNvPr id="8" name="Picture 7" descr="1452184434_Obi_Wans__light-sabe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375118" y="2168702"/>
            <a:ext cx="329205" cy="329205"/>
          </a:xfrm>
          <a:prstGeom prst="rect">
            <a:avLst/>
          </a:prstGeom>
        </p:spPr>
      </p:pic>
      <p:pic>
        <p:nvPicPr>
          <p:cNvPr id="9" name="Picture 8" descr="Star-Wars-Yoda-25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366937" y="2907015"/>
            <a:ext cx="345566" cy="345566"/>
          </a:xfrm>
          <a:prstGeom prst="rect">
            <a:avLst/>
          </a:prstGeom>
        </p:spPr>
      </p:pic>
      <p:pic>
        <p:nvPicPr>
          <p:cNvPr id="10" name="Picture 9" descr="R2-D2-256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377795" y="3981450"/>
            <a:ext cx="419100" cy="419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ca5defe24beb43cf5393ef5cd7c52a20_larg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543501"/>
            <a:ext cx="5303520" cy="397764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667012" y="823726"/>
            <a:ext cx="6210288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</a:t>
            </a:r>
            <a:r>
              <a:rPr lang="en-US" sz="2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X</a:t>
            </a:r>
            <a:r>
              <a:rPr lang="en-US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tra </a:t>
            </a:r>
            <a:r>
              <a:rPr lang="en-US" sz="2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S</a:t>
            </a:r>
            <a:r>
              <a:rPr lang="en-US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uper </a:t>
            </a:r>
            <a:r>
              <a:rPr lang="en-US" sz="2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F</a:t>
            </a:r>
            <a:r>
              <a:rPr lang="en-US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inancement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De la science fiction pour adultes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 nouveau standard sur lequel travaille le W3C pour remplacer la XSD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X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-asset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ecured </a:t>
            </a:r>
            <a:r>
              <a:rPr lang="en-US" sz="2400" b="1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F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inancing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775436" y="468749"/>
            <a:ext cx="30299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Q3 </a:t>
            </a:r>
            <a:r>
              <a:rPr lang="en-US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XSF </a:t>
            </a: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signifie :</a:t>
            </a:r>
          </a:p>
        </p:txBody>
      </p:sp>
      <p:pic>
        <p:nvPicPr>
          <p:cNvPr id="10" name="Picture 9" descr="R2-D2-25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377795" y="3981450"/>
            <a:ext cx="419100" cy="419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c69b8eac724b49e572001685f6b1d4ea_larg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33350"/>
            <a:ext cx="9144000" cy="5143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45671" y="860805"/>
            <a:ext cx="572588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Q4 </a:t>
            </a: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Qu’est-ce Link-up ?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site de rencontre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boys band français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programme de transformation transverse SG-CIB &amp; SG-PRIV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 nom d’une boisson energy-drink</a:t>
            </a:r>
          </a:p>
        </p:txBody>
      </p:sp>
      <p:pic>
        <p:nvPicPr>
          <p:cNvPr id="6" name="Picture 5" descr="Stormtrooper-12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4453" y="3145462"/>
            <a:ext cx="281484" cy="281484"/>
          </a:xfrm>
          <a:prstGeom prst="rect">
            <a:avLst/>
          </a:prstGeom>
        </p:spPr>
      </p:pic>
      <p:pic>
        <p:nvPicPr>
          <p:cNvPr id="7" name="Picture 6" descr="1452184434_Obi_Wans__light-sabe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60593" y="3845102"/>
            <a:ext cx="329205" cy="329205"/>
          </a:xfrm>
          <a:prstGeom prst="rect">
            <a:avLst/>
          </a:prstGeom>
        </p:spPr>
      </p:pic>
      <p:pic>
        <p:nvPicPr>
          <p:cNvPr id="8" name="Picture 7" descr="Star-Wars-Yoda-25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52412" y="4583415"/>
            <a:ext cx="345566" cy="345566"/>
          </a:xfrm>
          <a:prstGeom prst="rect">
            <a:avLst/>
          </a:prstGeom>
        </p:spPr>
      </p:pic>
      <p:pic>
        <p:nvPicPr>
          <p:cNvPr id="9" name="Picture 8" descr="R2-D2-256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63270" y="5676900"/>
            <a:ext cx="419100" cy="419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 smtClean="0"/>
          </a:p>
        </p:txBody>
      </p:sp>
      <p:pic>
        <p:nvPicPr>
          <p:cNvPr id="3" name="Picture 2" descr="c69b8eac724b49e572001685f6b1d4ea_larg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33350"/>
            <a:ext cx="9144000" cy="5143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45671" y="860805"/>
            <a:ext cx="572588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Q4 </a:t>
            </a: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 Qu’est-ce Link-up ?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 site de rencontre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Un boys band français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solidFill>
                  <a:srgbClr val="FFC31E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Un programme de transformation transverse SG-CIB &amp; SG-PRIV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solidFill>
                <a:srgbClr val="FFC31E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Le nom d’une boisson energy-drink</a:t>
            </a:r>
          </a:p>
        </p:txBody>
      </p:sp>
      <p:pic>
        <p:nvPicPr>
          <p:cNvPr id="8" name="Picture 7" descr="Star-Wars-Yoda-25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2412" y="4583415"/>
            <a:ext cx="345566" cy="3455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G CIB OnScreen Template 2012">
  <a:themeElements>
    <a:clrScheme name="SG CIB Theme Colours 2011">
      <a:dk1>
        <a:srgbClr val="000000"/>
      </a:dk1>
      <a:lt1>
        <a:srgbClr val="FFFFFF"/>
      </a:lt1>
      <a:dk2>
        <a:srgbClr val="AA8778"/>
      </a:dk2>
      <a:lt2>
        <a:srgbClr val="E1694B"/>
      </a:lt2>
      <a:accent1>
        <a:srgbClr val="BE574B"/>
      </a:accent1>
      <a:accent2>
        <a:srgbClr val="EF8341"/>
      </a:accent2>
      <a:accent3>
        <a:srgbClr val="EBAF47"/>
      </a:accent3>
      <a:accent4>
        <a:srgbClr val="709127"/>
      </a:accent4>
      <a:accent5>
        <a:srgbClr val="645E99"/>
      </a:accent5>
      <a:accent6>
        <a:srgbClr val="91929C"/>
      </a:accent6>
      <a:hlink>
        <a:srgbClr val="78236E"/>
      </a:hlink>
      <a:folHlink>
        <a:srgbClr val="91929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/>
      </a:spPr>
      <a:bodyPr rtlCol="0" anchor="ctr"/>
      <a:lstStyle>
        <a:defPPr algn="ctr">
          <a:defRPr sz="12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noAutofit/>
      </a:bodyPr>
      <a:lstStyle>
        <a:defPPr>
          <a:defRPr sz="11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SG CIB OnScreen Template 2012</Template>
  <TotalTime>2524</TotalTime>
  <Words>523</Words>
  <Application>Microsoft Office PowerPoint</Application>
  <PresentationFormat>On-screen Show (4:3)</PresentationFormat>
  <Paragraphs>212</Paragraphs>
  <Slides>24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SG CIB OnScreen Template 2012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SOCIETE GENERALE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Sabiha BOUAZIZ (sbouaziz)</dc:creator>
  <cp:lastModifiedBy>Camille SHOEIBI ESNAASHARI (cshoeibi090715)</cp:lastModifiedBy>
  <cp:revision>68</cp:revision>
  <dcterms:created xsi:type="dcterms:W3CDTF">2015-12-31T20:18:55Z</dcterms:created>
  <dcterms:modified xsi:type="dcterms:W3CDTF">2016-01-12T17:52:10Z</dcterms:modified>
</cp:coreProperties>
</file>

<file path=docProps/thumbnail.jpeg>
</file>